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2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82" r:id="rId10"/>
    <p:sldId id="284" r:id="rId1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EF"/>
    <a:srgbClr val="336600"/>
    <a:srgbClr val="003399"/>
    <a:srgbClr val="ECD9FF"/>
    <a:srgbClr val="800000"/>
    <a:srgbClr val="996633"/>
    <a:srgbClr val="FFB5A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745C46-036A-4212-947D-3070ABE31DCE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765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1026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37891" name="Group 1027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7892" name="Freeform 1028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3" name="Freeform 1029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4" name="Freeform 1030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5" name="Freeform 1031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6" name="Freeform 1032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7" name="Freeform 1033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898" name="Freeform 1034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7899" name="Freeform 1035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00" name="Freeform 1036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01" name="Freeform 1037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02" name="Freeform 1038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03" name="Freeform 1039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04" name="Freeform 1040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7905" name="Group 1041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7906" name="Freeform 104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07" name="Freeform 104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08" name="Freeform 104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7909" name="Group 1045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7910" name="Freeform 104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11" name="Freeform 104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12" name="Freeform 104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7913" name="Group 1049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7914" name="Freeform 105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15" name="Freeform 105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16" name="Freeform 105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7917" name="Group 1053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37918" name="Freeform 105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19" name="Freeform 105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20" name="Freeform 105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7921" name="Group 1057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37922" name="Freeform 105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23" name="Freeform 105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924" name="Freeform 106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7925" name="Freeform 1061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26" name="Freeform 1062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27" name="Freeform 1063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28" name="Freeform 1064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29" name="Freeform 1065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30" name="Freeform 1066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931" name="Freeform 1067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7932" name="Rectangle 106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7933" name="Rectangle 106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7934" name="Rectangle 107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AFB231-7712-489D-9743-80A50E34E5BD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37935" name="Rectangle 1071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คลิกเพื่อแก้ไขลักษณะชื่อเรื่องต้นแบบ</a:t>
            </a:r>
            <a:endParaRPr lang="en-US" noProof="0" smtClean="0"/>
          </a:p>
        </p:txBody>
      </p:sp>
      <p:sp>
        <p:nvSpPr>
          <p:cNvPr id="37936" name="Rectangle 1072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คลิกเพื่อแก้ไขลักษณะชื่อเรื่องรองต้นแบบ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279E8-E0E4-45D2-A2D2-164F67CA0C9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880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83D0A-BEB2-4C5F-8E3A-D77E6902C8CC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326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EF167-3C9E-4F89-81BD-7263DDCDEA4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424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75F6-DBAA-4395-81B5-86563757F902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695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7756-6E89-420E-A0C1-8FD844895ADC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26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05BFB-A25A-49AD-AAE7-8BECB1731FD8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823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6DA7B-8ED9-4005-8D74-7DEF830FCC84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47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6697E-0FC3-46B1-BCCB-AC3EAA4B5672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097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DD0DC-EE0D-4F96-A48A-CA9F14F3E437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228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21FAD-7927-4777-9525-F479D3AE7EE4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931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686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686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686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687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687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687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3687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688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688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688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  <p:grpSp>
          <p:nvGrpSpPr>
            <p:cNvPr id="3688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688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8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688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9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689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689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9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9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9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9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690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3691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3691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3691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3691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E4A913-6BDD-4CC6-9BBF-F7C89C384F25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7063" y="2852738"/>
            <a:ext cx="5257800" cy="3624262"/>
          </a:xfrm>
          <a:ln/>
          <a:extLst>
            <a:ext uri="{91240B29-F687-4F45-9708-019B960494DF}">
              <a14:hiddenLine xmlns:a14="http://schemas.microsoft.com/office/drawing/2010/main" w="5715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sz="2800">
                <a:solidFill>
                  <a:srgbClr val="990000"/>
                </a:solidFill>
                <a:latin typeface="Angsana New" pitchFamily="18" charset="-34"/>
              </a:rPr>
              <a:t>	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1.  บอกความหมายและความสำคัญของ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           บุคลิกภาพได้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	2.  แยกประเภทของบุคลิกภาพได้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	3.  บอกหลักและวิธีเสริมสร้างบุคลิกภาพได้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	4.  บอกแนวทางในการพัฒนาบุคลิกภาพได้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	5.  พัฒนาบุคลิกภาพด้านความรู้สึกนึกคิดได้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th-TH" b="1">
                <a:solidFill>
                  <a:srgbClr val="990000"/>
                </a:solidFill>
                <a:latin typeface="Angsana New" pitchFamily="18" charset="-34"/>
              </a:rPr>
              <a:t>	6.  ฝึกกายบริหารทรวดทรงได้ด้วยตนเอง</a:t>
            </a:r>
            <a:endParaRPr lang="th-TH" b="1">
              <a:solidFill>
                <a:srgbClr val="339966"/>
              </a:solidFill>
              <a:latin typeface="Angsana New" pitchFamily="18" charset="-34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828800" y="1995488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ผลการเรียนรู้ที่คาดหวัง</a:t>
            </a:r>
            <a:endParaRPr lang="th-TH" sz="3600" i="1">
              <a:latin typeface="Angsana New" pitchFamily="18" charset="-34"/>
            </a:endParaRPr>
          </a:p>
        </p:txBody>
      </p:sp>
      <p:sp>
        <p:nvSpPr>
          <p:cNvPr id="12297" name="WordArt 9"/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03913" cy="15843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th-TH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107763" dir="2700000" algn="ctr" rotWithShape="0">
                    <a:srgbClr val="868686"/>
                  </a:outerShdw>
                </a:effectLst>
                <a:latin typeface="Angsana New"/>
                <a:cs typeface="Angsana New"/>
              </a:rPr>
              <a:t>หน่วยที่  5  บุคลิกภาพ</a:t>
            </a:r>
          </a:p>
        </p:txBody>
      </p:sp>
      <p:pic>
        <p:nvPicPr>
          <p:cNvPr id="12300" name="Picture 12" descr="WOM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" y="3338513"/>
            <a:ext cx="2362200" cy="233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5" grpId="0" autoUpdateAnimBg="0"/>
      <p:bldP spid="122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38200" y="2362200"/>
            <a:ext cx="7315200" cy="1828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EAEAEA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7" dist="17961" dir="2700000">
                    <a:srgbClr val="9400ED">
                      <a:gamma/>
                      <a:shade val="60000"/>
                      <a:invGamma/>
                    </a:srgbClr>
                  </a:prstShdw>
                </a:effectLst>
                <a:latin typeface="AngsanaUPC"/>
                <a:cs typeface="AngsanaUPC"/>
              </a:rPr>
              <a:t>สวัสดี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3048000" y="2501900"/>
            <a:ext cx="3265488" cy="1765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CD9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250000"/>
              </a:lnSpc>
            </a:pPr>
            <a:r>
              <a:rPr lang="th-TH" sz="42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หน่วยที่  5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4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เรื่อง  บุคลิกภาพ</a:t>
            </a:r>
          </a:p>
          <a:p>
            <a:pPr algn="ctr" eaLnBrk="0" hangingPunct="0"/>
            <a:endParaRPr lang="th-TH" sz="3800" b="1">
              <a:solidFill>
                <a:srgbClr val="CC00CC"/>
              </a:solidFill>
              <a:latin typeface="Angsana New" pitchFamily="18" charset="-34"/>
            </a:endParaRPr>
          </a:p>
        </p:txBody>
      </p:sp>
      <p:grpSp>
        <p:nvGrpSpPr>
          <p:cNvPr id="13363" name="Group 51"/>
          <p:cNvGrpSpPr>
            <a:grpSpLocks/>
          </p:cNvGrpSpPr>
          <p:nvPr/>
        </p:nvGrpSpPr>
        <p:grpSpPr bwMode="auto">
          <a:xfrm>
            <a:off x="457200" y="4114800"/>
            <a:ext cx="3276600" cy="1524000"/>
            <a:chOff x="288" y="2592"/>
            <a:chExt cx="2064" cy="960"/>
          </a:xfrm>
        </p:grpSpPr>
        <p:sp>
          <p:nvSpPr>
            <p:cNvPr id="13331" name="AutoShape 19"/>
            <p:cNvSpPr>
              <a:spLocks noChangeArrowheads="1"/>
            </p:cNvSpPr>
            <p:nvPr/>
          </p:nvSpPr>
          <p:spPr bwMode="auto">
            <a:xfrm>
              <a:off x="288" y="2849"/>
              <a:ext cx="2064" cy="70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2BB"/>
                </a:gs>
                <a:gs pos="50000">
                  <a:srgbClr val="FFFFFF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6.  การพัฒนาบุคลิกภาพด้าน</a:t>
              </a:r>
            </a:p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กายบริหารทรวดทรง</a:t>
              </a:r>
              <a:endParaRPr lang="th-TH" sz="3000" b="1">
                <a:solidFill>
                  <a:srgbClr val="CC00CC"/>
                </a:solidFill>
                <a:latin typeface="Angsana New" pitchFamily="18" charset="-34"/>
              </a:endParaRPr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 flipH="1">
              <a:off x="1584" y="2592"/>
              <a:ext cx="384" cy="2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362" name="Group 50"/>
          <p:cNvGrpSpPr>
            <a:grpSpLocks/>
          </p:cNvGrpSpPr>
          <p:nvPr/>
        </p:nvGrpSpPr>
        <p:grpSpPr bwMode="auto">
          <a:xfrm>
            <a:off x="3429000" y="4267200"/>
            <a:ext cx="2676525" cy="2438400"/>
            <a:chOff x="2160" y="2688"/>
            <a:chExt cx="1686" cy="1536"/>
          </a:xfrm>
        </p:grpSpPr>
        <p:sp>
          <p:nvSpPr>
            <p:cNvPr id="13330" name="AutoShape 18"/>
            <p:cNvSpPr>
              <a:spLocks noChangeArrowheads="1"/>
            </p:cNvSpPr>
            <p:nvPr/>
          </p:nvSpPr>
          <p:spPr bwMode="auto">
            <a:xfrm>
              <a:off x="2160" y="3600"/>
              <a:ext cx="1686" cy="62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533400" indent="-533400"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5.  การพัฒนาบุคลิกภาพ</a:t>
              </a:r>
            </a:p>
            <a:p>
              <a:pPr marL="533400" indent="-533400"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ด้านความรู้สึกนึกคิด</a:t>
              </a:r>
              <a:endParaRPr lang="th-TH" sz="3000" b="1">
                <a:solidFill>
                  <a:srgbClr val="CC00CC"/>
                </a:solidFill>
                <a:latin typeface="Angsana New" pitchFamily="18" charset="-34"/>
              </a:endParaRPr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 flipH="1">
              <a:off x="3024" y="2688"/>
              <a:ext cx="0" cy="91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361" name="Group 49"/>
          <p:cNvGrpSpPr>
            <a:grpSpLocks/>
          </p:cNvGrpSpPr>
          <p:nvPr/>
        </p:nvGrpSpPr>
        <p:grpSpPr bwMode="auto">
          <a:xfrm>
            <a:off x="6019800" y="4114800"/>
            <a:ext cx="2644775" cy="1501775"/>
            <a:chOff x="3792" y="2592"/>
            <a:chExt cx="1666" cy="946"/>
          </a:xfrm>
        </p:grpSpPr>
        <p:sp>
          <p:nvSpPr>
            <p:cNvPr id="13329" name="AutoShape 17"/>
            <p:cNvSpPr>
              <a:spLocks noChangeArrowheads="1"/>
            </p:cNvSpPr>
            <p:nvPr/>
          </p:nvSpPr>
          <p:spPr bwMode="auto">
            <a:xfrm>
              <a:off x="3792" y="2832"/>
              <a:ext cx="1666" cy="70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2BB"/>
                </a:gs>
                <a:gs pos="50000">
                  <a:srgbClr val="FFFFFF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4.  แนวทางในการพัฒนา</a:t>
              </a:r>
            </a:p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บุคลิกภาพ</a:t>
              </a:r>
              <a:endParaRPr lang="th-TH" sz="3000" b="1">
                <a:solidFill>
                  <a:srgbClr val="CC00CC"/>
                </a:solidFill>
                <a:latin typeface="Angsana New" pitchFamily="18" charset="-34"/>
              </a:endParaRPr>
            </a:p>
          </p:txBody>
        </p:sp>
        <p:sp>
          <p:nvSpPr>
            <p:cNvPr id="13354" name="Line 42"/>
            <p:cNvSpPr>
              <a:spLocks noChangeShapeType="1"/>
            </p:cNvSpPr>
            <p:nvPr/>
          </p:nvSpPr>
          <p:spPr bwMode="auto">
            <a:xfrm>
              <a:off x="3936" y="2592"/>
              <a:ext cx="288" cy="2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360" name="Group 48"/>
          <p:cNvGrpSpPr>
            <a:grpSpLocks/>
          </p:cNvGrpSpPr>
          <p:nvPr/>
        </p:nvGrpSpPr>
        <p:grpSpPr bwMode="auto">
          <a:xfrm>
            <a:off x="6019800" y="1295400"/>
            <a:ext cx="2800350" cy="1633538"/>
            <a:chOff x="3792" y="816"/>
            <a:chExt cx="1764" cy="1029"/>
          </a:xfrm>
        </p:grpSpPr>
        <p:sp>
          <p:nvSpPr>
            <p:cNvPr id="13328" name="AutoShape 16"/>
            <p:cNvSpPr>
              <a:spLocks noChangeArrowheads="1"/>
            </p:cNvSpPr>
            <p:nvPr/>
          </p:nvSpPr>
          <p:spPr bwMode="auto">
            <a:xfrm>
              <a:off x="3792" y="816"/>
              <a:ext cx="1764" cy="68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2BB"/>
                </a:gs>
                <a:gs pos="50000">
                  <a:srgbClr val="FFFFFF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3. หลักและวิธีเสริมสร้าง</a:t>
              </a:r>
            </a:p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บุคลิกภาพ</a:t>
              </a:r>
              <a:endParaRPr lang="th-TH" sz="3000" b="1">
                <a:solidFill>
                  <a:srgbClr val="CC00CC"/>
                </a:solidFill>
                <a:latin typeface="Angsana New" pitchFamily="18" charset="-34"/>
              </a:endParaRPr>
            </a:p>
          </p:txBody>
        </p:sp>
        <p:sp>
          <p:nvSpPr>
            <p:cNvPr id="13355" name="Line 43"/>
            <p:cNvSpPr>
              <a:spLocks noChangeShapeType="1"/>
            </p:cNvSpPr>
            <p:nvPr/>
          </p:nvSpPr>
          <p:spPr bwMode="auto">
            <a:xfrm flipV="1">
              <a:off x="3984" y="1509"/>
              <a:ext cx="624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358" name="Group 46"/>
          <p:cNvGrpSpPr>
            <a:grpSpLocks/>
          </p:cNvGrpSpPr>
          <p:nvPr/>
        </p:nvGrpSpPr>
        <p:grpSpPr bwMode="auto">
          <a:xfrm>
            <a:off x="304800" y="1277938"/>
            <a:ext cx="3124200" cy="1693862"/>
            <a:chOff x="192" y="805"/>
            <a:chExt cx="1968" cy="1067"/>
          </a:xfrm>
        </p:grpSpPr>
        <p:sp>
          <p:nvSpPr>
            <p:cNvPr id="13326" name="AutoShape 14"/>
            <p:cNvSpPr>
              <a:spLocks noChangeArrowheads="1"/>
            </p:cNvSpPr>
            <p:nvPr/>
          </p:nvSpPr>
          <p:spPr bwMode="auto">
            <a:xfrm>
              <a:off x="192" y="805"/>
              <a:ext cx="1968" cy="68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2BB"/>
                </a:gs>
                <a:gs pos="50000">
                  <a:schemeClr val="bg1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3000" b="1">
                  <a:solidFill>
                    <a:srgbClr val="800000"/>
                  </a:solidFill>
                  <a:latin typeface="Angsana New" pitchFamily="18" charset="-34"/>
                </a:rPr>
                <a:t>1. ความหมายและความสำคัญ</a:t>
              </a:r>
            </a:p>
            <a:p>
              <a:pPr algn="ctr" eaLnBrk="0" hangingPunct="0"/>
              <a:r>
                <a:rPr lang="th-TH" sz="3000" b="1">
                  <a:solidFill>
                    <a:srgbClr val="800000"/>
                  </a:solidFill>
                  <a:latin typeface="Angsana New" pitchFamily="18" charset="-34"/>
                </a:rPr>
                <a:t>ของบุคลิกภาพ</a:t>
              </a:r>
              <a:endParaRPr lang="th-TH" sz="3000" b="1">
                <a:solidFill>
                  <a:srgbClr val="CC00CC"/>
                </a:solidFill>
                <a:latin typeface="Angsana New" pitchFamily="18" charset="-34"/>
              </a:endParaRPr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1851" y="829"/>
              <a:ext cx="1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endParaRPr lang="th-TH" sz="2800">
                <a:latin typeface="Angsana New" pitchFamily="18" charset="-34"/>
              </a:endParaRPr>
            </a:p>
          </p:txBody>
        </p:sp>
        <p:sp>
          <p:nvSpPr>
            <p:cNvPr id="13356" name="Line 44"/>
            <p:cNvSpPr>
              <a:spLocks noChangeShapeType="1"/>
            </p:cNvSpPr>
            <p:nvPr/>
          </p:nvSpPr>
          <p:spPr bwMode="auto">
            <a:xfrm flipH="1" flipV="1">
              <a:off x="1200" y="1488"/>
              <a:ext cx="72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359" name="Group 47"/>
          <p:cNvGrpSpPr>
            <a:grpSpLocks/>
          </p:cNvGrpSpPr>
          <p:nvPr/>
        </p:nvGrpSpPr>
        <p:grpSpPr bwMode="auto">
          <a:xfrm>
            <a:off x="3200400" y="304800"/>
            <a:ext cx="2971800" cy="2162175"/>
            <a:chOff x="2016" y="192"/>
            <a:chExt cx="1872" cy="1362"/>
          </a:xfrm>
        </p:grpSpPr>
        <p:sp>
          <p:nvSpPr>
            <p:cNvPr id="13327" name="AutoShape 15"/>
            <p:cNvSpPr>
              <a:spLocks noChangeArrowheads="1"/>
            </p:cNvSpPr>
            <p:nvPr/>
          </p:nvSpPr>
          <p:spPr bwMode="auto">
            <a:xfrm>
              <a:off x="2016" y="192"/>
              <a:ext cx="1872" cy="49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D2BB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3000" b="1">
                  <a:solidFill>
                    <a:srgbClr val="990000"/>
                  </a:solidFill>
                  <a:latin typeface="Angsana New" pitchFamily="18" charset="-34"/>
                </a:rPr>
                <a:t>2.  ประเภทของบุคลิกภาพ</a:t>
              </a:r>
              <a:r>
                <a:rPr lang="th-TH" sz="2200" b="1">
                  <a:solidFill>
                    <a:srgbClr val="CC00CC"/>
                  </a:solidFill>
                  <a:latin typeface="Angsana New" pitchFamily="18" charset="-34"/>
                </a:rPr>
                <a:t>  </a:t>
              </a:r>
            </a:p>
          </p:txBody>
        </p:sp>
        <p:sp>
          <p:nvSpPr>
            <p:cNvPr id="13357" name="Line 45"/>
            <p:cNvSpPr>
              <a:spLocks noChangeShapeType="1"/>
            </p:cNvSpPr>
            <p:nvPr/>
          </p:nvSpPr>
          <p:spPr bwMode="auto">
            <a:xfrm flipV="1">
              <a:off x="2976" y="690"/>
              <a:ext cx="0" cy="86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84200" y="685800"/>
            <a:ext cx="8077200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61950"/>
            <a:ext cx="7924800" cy="1314450"/>
          </a:xfrm>
        </p:spPr>
        <p:txBody>
          <a:bodyPr/>
          <a:lstStyle/>
          <a:p>
            <a:r>
              <a:rPr lang="th-TH" sz="5000" b="1" i="1">
                <a:solidFill>
                  <a:srgbClr val="336600"/>
                </a:solidFill>
                <a:latin typeface="Angsana New" pitchFamily="18" charset="-34"/>
              </a:rPr>
              <a:t>1.  ความหมายและความสำคัญของบุคลิกภาพ</a:t>
            </a:r>
            <a:endParaRPr lang="th-TH" sz="5000">
              <a:solidFill>
                <a:srgbClr val="99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471988"/>
          </a:xfrm>
        </p:spPr>
        <p:txBody>
          <a:bodyPr/>
          <a:lstStyle/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          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บุคลิกภาพ 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หมายถึง คุณลักษณะทางกาย จิตใจ และความรู้สึกนึกคิดที่สะท้อนออกมาให้ผู้อื่นเห็นและเกิดความประทับใจมากน้อยเพียงใดนั่นเอง บุคลิกภาพเป็นสิ่งเฉพาะตัวไม่ซ้ำแบบกันตามพันธุกรรมและการอบรม และสภาพสิ่งแวดล้อม  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           คำว่า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 “บุคลิกภาพ”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ประกอบด้วย 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1.  มีรูปงาม                              	  2.  มีมารยาทงาม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3.  มีความเชื่อมั่นในตัวเอง       	  4.  มีมนุษยสัมพันธ์ที่ดี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5.  มีศิลปะในการพูด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                  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6.  มีจิตใจงาม</a:t>
            </a:r>
            <a:endParaRPr lang="th-TH">
              <a:solidFill>
                <a:srgbClr val="009900"/>
              </a:solidFill>
              <a:latin typeface="Angsana New" pitchFamily="18" charset="-34"/>
            </a:endParaRPr>
          </a:p>
        </p:txBody>
      </p:sp>
      <p:pic>
        <p:nvPicPr>
          <p:cNvPr id="14341" name="Picture 5" descr="SP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3810000"/>
            <a:ext cx="135255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38" grpId="0" autoUpdateAnimBg="0"/>
      <p:bldP spid="14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790700" y="381000"/>
            <a:ext cx="53340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304800"/>
            <a:ext cx="6299200" cy="933450"/>
          </a:xfrm>
        </p:spPr>
        <p:txBody>
          <a:bodyPr/>
          <a:lstStyle/>
          <a:p>
            <a:r>
              <a:rPr lang="th-TH" sz="5500" b="1" i="1">
                <a:solidFill>
                  <a:srgbClr val="336600"/>
                </a:solidFill>
                <a:latin typeface="Angsana New" pitchFamily="18" charset="-34"/>
              </a:rPr>
              <a:t>2.  ประเภทของบุคลิกภาพ</a:t>
            </a:r>
            <a:endParaRPr lang="th-TH" sz="5500">
              <a:solidFill>
                <a:srgbClr val="9966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3435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h-TH" sz="3000">
                <a:solidFill>
                  <a:srgbClr val="800000"/>
                </a:solidFill>
                <a:latin typeface="Angsana New" pitchFamily="18" charset="-34"/>
              </a:rPr>
              <a:t>	</a:t>
            </a:r>
            <a:r>
              <a:rPr lang="th-TH" sz="3000" b="1">
                <a:solidFill>
                  <a:srgbClr val="800000"/>
                </a:solidFill>
                <a:latin typeface="Angsana New" pitchFamily="18" charset="-34"/>
              </a:rPr>
              <a:t>บุคลิกภาพ แบ่งออกเป็น 2 ประเภทใหญ่ ๆ คือ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3000">
                <a:solidFill>
                  <a:srgbClr val="800000"/>
                </a:solidFill>
                <a:latin typeface="Angsana New" pitchFamily="18" charset="-34"/>
              </a:rPr>
              <a:t>		</a:t>
            </a:r>
            <a:r>
              <a:rPr lang="th-TH" sz="3000" b="1">
                <a:solidFill>
                  <a:srgbClr val="800000"/>
                </a:solidFill>
                <a:latin typeface="Angsana New" pitchFamily="18" charset="-34"/>
              </a:rPr>
              <a:t>2.1  บุคลิกภาพนอก</a:t>
            </a:r>
            <a:r>
              <a:rPr lang="th-TH" sz="3000">
                <a:solidFill>
                  <a:srgbClr val="800000"/>
                </a:solidFill>
                <a:latin typeface="Angsana New" pitchFamily="18" charset="-34"/>
              </a:rPr>
              <a:t> คือ สิ่งที่เห็นได้ชัดเจนจากภายนอกของแต่ละคน แบ่งเป็น 4 หมวด คือ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			1)  รูปร่างหน้าตา                         2)  การแต่งกาย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			3)  กิริยาท่าทาง                            4)  การพูด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2800">
              <a:solidFill>
                <a:srgbClr val="80000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	</a:t>
            </a:r>
            <a:r>
              <a:rPr lang="th-TH" sz="3000">
                <a:solidFill>
                  <a:srgbClr val="800000"/>
                </a:solidFill>
                <a:latin typeface="Angsana New" pitchFamily="18" charset="-34"/>
              </a:rPr>
              <a:t>	</a:t>
            </a:r>
            <a:r>
              <a:rPr lang="th-TH" sz="3000" b="1">
                <a:solidFill>
                  <a:srgbClr val="800000"/>
                </a:solidFill>
                <a:latin typeface="Angsana New" pitchFamily="18" charset="-34"/>
              </a:rPr>
              <a:t>2.2  บุคลิกภาพภายใน</a:t>
            </a:r>
            <a:r>
              <a:rPr lang="th-TH" sz="3000">
                <a:solidFill>
                  <a:srgbClr val="800000"/>
                </a:solidFill>
                <a:latin typeface="Angsana New" pitchFamily="18" charset="-34"/>
              </a:rPr>
              <a:t> คือ สิ่งที่อยู่ภายในจิตใจ หรืออุปนิสัยใจคอที่มองไม่เห็น สัมผัสไม่ได้</a:t>
            </a: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			1)  ความเชื่อมั่นในตัวเอง             2) ความซื่อสัตย์สุจริต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     			 3)  ความฉลาด                             4)  ความคิดริเริ่มสร้างสรรค์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>
                <a:solidFill>
                  <a:srgbClr val="800000"/>
                </a:solidFill>
                <a:latin typeface="Angsana New" pitchFamily="18" charset="-34"/>
              </a:rPr>
              <a:t>      		5)  ความรับผิดชอบ</a:t>
            </a:r>
            <a:endParaRPr lang="th-TH" sz="2800">
              <a:solidFill>
                <a:srgbClr val="9933FF"/>
              </a:solidFill>
              <a:latin typeface="Angsana New" pitchFamily="18" charset="-34"/>
            </a:endParaRPr>
          </a:p>
          <a:p>
            <a:pPr lvl="2">
              <a:lnSpc>
                <a:spcPct val="80000"/>
              </a:lnSpc>
              <a:buFontTx/>
              <a:buNone/>
            </a:pPr>
            <a:endParaRPr lang="th-TH" sz="2800">
              <a:solidFill>
                <a:srgbClr val="9933FF"/>
              </a:solidFill>
              <a:latin typeface="Angsana New" pitchFamily="18" charset="-34"/>
            </a:endParaRPr>
          </a:p>
        </p:txBody>
      </p:sp>
      <p:graphicFrame>
        <p:nvGraphicFramePr>
          <p:cNvPr id="15367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Clip" r:id="rId3" imgW="0" imgH="0" progId="MS_ClipArt_Gallery.5">
                  <p:embed/>
                </p:oleObj>
              </mc:Choice>
              <mc:Fallback>
                <p:oleObj name="Clip" r:id="rId3" imgW="0" imgH="0" progId="MS_ClipArt_Gallery.5">
                  <p:embed/>
                  <p:pic>
                    <p:nvPicPr>
                      <p:cNvPr id="0" name="Rectangle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187450" y="381000"/>
            <a:ext cx="6985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0"/>
            <a:ext cx="8243887" cy="1314450"/>
          </a:xfrm>
        </p:spPr>
        <p:txBody>
          <a:bodyPr/>
          <a:lstStyle/>
          <a:p>
            <a:r>
              <a:rPr lang="th-TH" sz="5500" b="1" i="1">
                <a:solidFill>
                  <a:srgbClr val="336600"/>
                </a:solidFill>
                <a:latin typeface="Angsana New" pitchFamily="18" charset="-34"/>
              </a:rPr>
              <a:t>3.  หลักและวิธีเสริมสร้างบุคลิกภาพ</a:t>
            </a:r>
            <a:endParaRPr lang="th-TH" sz="5500">
              <a:solidFill>
                <a:srgbClr val="9900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0863"/>
            <a:ext cx="7772400" cy="45037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h-TH" sz="2000">
                <a:solidFill>
                  <a:srgbClr val="800000"/>
                </a:solidFill>
              </a:rPr>
              <a:t>	</a:t>
            </a:r>
            <a:r>
              <a:rPr lang="th-TH" sz="3100">
                <a:solidFill>
                  <a:srgbClr val="800000"/>
                </a:solidFill>
                <a:latin typeface="Angsana New" pitchFamily="18" charset="-34"/>
              </a:rPr>
              <a:t>	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หลักและวิธีเสริมสร้างบุคลิกภาพที่เลขานุการพึงปฏิบัติ มีดังนี้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		3.1  ด้านอิริยาบถต่าง ๆ  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เช่น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		นั่งตัวตรง ขาไขว้กันใต้เก้าอี้ หรือนั่งไขว้ห้างเรียบร้อย  เดินเป็นเส้นตรง ตัวตรง อย่าก้มหน้าหรือเงยหน้า  การวางมือ ควรวางมือบนตัก แขนข้างใดข้างหนึ่งวางพาดบนที่เท้าแขนก็ได้  การยืน ยืนตรง  ควรยืนห่างจากคู่สนทนาเล็กน้อย ฯลฯ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		3.2  ด้านการแต่งกาย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		ต้องแต่งกายให้เหมาะสมกับกาลเทสะ โอกาส และสถานที่</a:t>
            </a:r>
            <a:r>
              <a:rPr lang="th-TH" sz="3100">
                <a:solidFill>
                  <a:srgbClr val="800000"/>
                </a:solidFill>
                <a:latin typeface="Angsana New" pitchFamily="18" charset="-34"/>
              </a:rPr>
              <a:t>เหมาะสมกับสถานภาพของตัวเอง</a:t>
            </a:r>
            <a:endParaRPr lang="th-TH" sz="3100" b="1">
              <a:solidFill>
                <a:srgbClr val="33660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h-TH" sz="2400" b="1">
              <a:solidFill>
                <a:srgbClr val="0000FF"/>
              </a:solidFill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7402513" y="4286250"/>
          <a:ext cx="1436687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lip" r:id="rId3" imgW="2542320" imgH="3468960" progId="MS_ClipArt_Gallery.5">
                  <p:embed/>
                </p:oleObj>
              </mc:Choice>
              <mc:Fallback>
                <p:oleObj name="Clip" r:id="rId3" imgW="2542320" imgH="346896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4286250"/>
                        <a:ext cx="1436687" cy="196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042988" y="304800"/>
            <a:ext cx="6913562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7772400" cy="973138"/>
          </a:xfrm>
        </p:spPr>
        <p:txBody>
          <a:bodyPr/>
          <a:lstStyle/>
          <a:p>
            <a:r>
              <a:rPr lang="th-TH" sz="5500" b="1" i="1">
                <a:solidFill>
                  <a:srgbClr val="336600"/>
                </a:solidFill>
                <a:latin typeface="Angsana New" pitchFamily="18" charset="-34"/>
              </a:rPr>
              <a:t>4.  แนวทางในการพัฒนาบุคลิกภาพ</a:t>
            </a:r>
            <a:endParaRPr lang="th-TH" sz="5500">
              <a:solidFill>
                <a:srgbClr val="0066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775"/>
            <a:ext cx="8305800" cy="48275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		  4.1  การรักษาสุขภาพอนามัย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สามารถกระทำได้ ดังนี้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-  ออกกำลังกายสม่ำเสมอ       -  รับประทานอาหารที่มีประโยชน์ มีคุณค่า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	  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4.2  การดูแลร่างกาย มีแนวทาง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ดังนี้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 -  รักษาความสะอาดในช่องปากและฟัน        - ควรรู้จักการแต่งหน้า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 -  รักษาผิวพรรณให้สะอาด รักษากลิ่นตัว  ฯลฯ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                 4.3  การแต่งกาย มีวิธีปฏิบัติ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ดังนี้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-  สวมใส่เสื้อผ้าที่สะอาด ซักรีดให้เรียบร้อย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   -  แบบเสื้อผ้าควรอยู่ในสมัยนิยม  ฯลฯ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 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	    4.4  อารมณ์และความเชื่อมั่นในตนเอง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ได้แก่ ยอมรับในความสามารถของตนเอง  อย่านำความเก่งของผู้อื่นมาทับถมตนเอง หมั่นฝึกจิตใจตนเองให้ชนะความกลัว</a:t>
            </a:r>
            <a:endParaRPr lang="th-TH">
              <a:solidFill>
                <a:srgbClr val="0000FF"/>
              </a:solidFill>
              <a:latin typeface="Angsana New" pitchFamily="18" charset="-34"/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705600" y="3792538"/>
          <a:ext cx="1539875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Clip" r:id="rId3" imgW="2589120" imgH="3456720" progId="MS_ClipArt_Gallery.5">
                  <p:embed/>
                </p:oleObj>
              </mc:Choice>
              <mc:Fallback>
                <p:oleObj name="Clip" r:id="rId3" imgW="2589120" imgH="345672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792538"/>
                        <a:ext cx="1539875" cy="165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0" grpId="0" autoUpdateAnimBg="0"/>
      <p:bldP spid="174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09600" y="260350"/>
            <a:ext cx="7994650" cy="9588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763"/>
            <a:ext cx="7772400" cy="1143000"/>
          </a:xfrm>
        </p:spPr>
        <p:txBody>
          <a:bodyPr/>
          <a:lstStyle/>
          <a:p>
            <a:r>
              <a:rPr lang="th-TH" sz="5000" b="1" i="1">
                <a:solidFill>
                  <a:srgbClr val="336600"/>
                </a:solidFill>
                <a:latin typeface="Angsana New" pitchFamily="18" charset="-34"/>
              </a:rPr>
              <a:t>5.  การพัฒนาบุคลิกภาพด้านความรู้สึกนึกคิด</a:t>
            </a:r>
            <a:endParaRPr lang="th-TH" sz="5000">
              <a:solidFill>
                <a:srgbClr val="FF99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		เลขานุการจึงควรพัฒนาบุคลิกภาพด้านความรู้สึกนึกคิด ดังนี้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1.  มีความเชื่อมั่นในตนเองในการกระทำในสิ่งต่าง ๆ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2.  มีความซื่อสัตย์ แล้วไว้วางใจได้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3.  มีความสามารถที่จะทำสิ่งเหล่านั้น ให้เหมาะสมได้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4.  มีความกระตือรือร้น ที่อยากจะทำ เตรียมตัวไว้ให้พร้อมอยู่เสมอ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5.  มีความคิดริเริ่มสร้างสรรค์ รู้จักปรับปรุงงานอยู่เสมอ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6.  มีความรับผิดชอบไม่ว่าจะทำอะไรก็ตาม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7.  มีความรอบรู้  ชอบที่จะศึกษาเรื่องต่าง ๆ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     8.  มีความจำแม่นและ วางตัวเหมาะสมตามกาลเทสะ</a:t>
            </a:r>
            <a:endParaRPr lang="th-TH" b="1">
              <a:solidFill>
                <a:srgbClr val="0000FF"/>
              </a:solidFill>
              <a:latin typeface="Angsana New" pitchFamily="18" charset="-34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781800" y="4267200"/>
          <a:ext cx="192405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Clip" r:id="rId3" imgW="1645920" imgH="1801080" progId="MS_ClipArt_Gallery.5">
                  <p:embed/>
                </p:oleObj>
              </mc:Choice>
              <mc:Fallback>
                <p:oleObj name="Clip" r:id="rId3" imgW="1645920" imgH="180108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67200"/>
                        <a:ext cx="192405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4" grpId="0" autoUpdateAnimBg="0"/>
      <p:bldP spid="184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23850" y="685800"/>
            <a:ext cx="85693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" y="476250"/>
            <a:ext cx="8820150" cy="1143000"/>
          </a:xfrm>
        </p:spPr>
        <p:txBody>
          <a:bodyPr/>
          <a:lstStyle/>
          <a:p>
            <a:r>
              <a:rPr lang="th-TH" sz="5000" b="1" i="1">
                <a:solidFill>
                  <a:srgbClr val="336600"/>
                </a:solidFill>
                <a:latin typeface="Angsana New" pitchFamily="18" charset="-34"/>
              </a:rPr>
              <a:t>6.  การพัฒนาบุคลิกภาพด้านกายบริหารทรวดทรง</a:t>
            </a:r>
            <a:endParaRPr lang="th-TH" sz="500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84613"/>
          </a:xfrm>
        </p:spPr>
        <p:txBody>
          <a:bodyPr/>
          <a:lstStyle/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</a:rPr>
              <a:t>		</a:t>
            </a:r>
            <a:r>
              <a:rPr lang="th-TH" sz="3300">
                <a:solidFill>
                  <a:srgbClr val="800000"/>
                </a:solidFill>
              </a:rPr>
              <a:t>	</a:t>
            </a: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องค์ประกอบของทรวดทรง ขึ้นอยู่กับกลไกของการเคลื่อนไหวของร่างกายและโครงสร้างของร่างกายไม่ว่าหญิงหรือชาย    ก็ชอบที่จะมีรูปร่างงามทั้งนั้น  เราจะต้องรู้จักพัฒนาตัวเราเอง เราเป็น    ผู้วางแผนในชีวิตของเราเอง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			ท่ากายบริหารสำหรับให้ทรวดทรงดี ควรปฏิบัติประจำ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 แต่อย่าให้หักโหมเกินไปนัก ควรเพิ่มทีละน้อย เพื่อให้ร่างกายได้ปรับตัว</a:t>
            </a:r>
          </a:p>
          <a:p>
            <a:pPr>
              <a:buFontTx/>
              <a:buNone/>
            </a:pPr>
            <a:r>
              <a:rPr lang="th-TH">
                <a:solidFill>
                  <a:srgbClr val="800000"/>
                </a:solidFill>
                <a:latin typeface="Angsana New" pitchFamily="18" charset="-34"/>
              </a:rPr>
              <a:t>เสียก่อน</a:t>
            </a:r>
            <a:endParaRPr lang="th-TH" b="1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0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charRg st="0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249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charRg st="249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319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charRg st="319" end="3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2971800" y="620713"/>
            <a:ext cx="3276600" cy="1893887"/>
          </a:xfrm>
          <a:prstGeom prst="irregularSeal1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th-TH" sz="5500" b="1" i="1">
                <a:solidFill>
                  <a:srgbClr val="336600"/>
                </a:solidFill>
              </a:rPr>
              <a:t>สรุป</a:t>
            </a:r>
            <a:endParaRPr lang="th-TH" sz="5500" b="1">
              <a:solidFill>
                <a:srgbClr val="FF66FF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8001000" cy="3124200"/>
          </a:xfrm>
        </p:spPr>
        <p:txBody>
          <a:bodyPr/>
          <a:lstStyle/>
          <a:p>
            <a:pPr>
              <a:buFontTx/>
              <a:buNone/>
            </a:pPr>
            <a:r>
              <a:rPr lang="th-TH" sz="3300">
                <a:solidFill>
                  <a:srgbClr val="800000"/>
                </a:solidFill>
                <a:latin typeface="Angsana New" pitchFamily="18" charset="-34"/>
              </a:rPr>
              <a:t>			</a:t>
            </a:r>
            <a:r>
              <a:rPr lang="th-TH" b="1">
                <a:solidFill>
                  <a:srgbClr val="800000"/>
                </a:solidFill>
                <a:latin typeface="Angsana New" pitchFamily="18" charset="-34"/>
              </a:rPr>
              <a:t>เลขานุการจำเป็นต้องรู้จักเลือกใช้บริการไปรษณีย์และโทรคมนาคมให้เหมาะสมกับประเภทของงานนั้น  ๆ  โดยคำนึงถึงความถูกต้อง  รวดเร็ว  ประหยัดเวลา  ประหยัดเงิน  งานที่ออกมาจะมีประสิทธิภาพ  และมีหลักฐานสำหรับใช้เป็นข้อมูลอ้างอิงในการปฏิบัติงานได้</a:t>
            </a:r>
            <a:endParaRPr lang="th-TH" b="1">
              <a:solidFill>
                <a:srgbClr val="FF9900"/>
              </a:solidFill>
              <a:latin typeface="Angsana New" pitchFamily="18" charset="-34"/>
            </a:endParaRPr>
          </a:p>
        </p:txBody>
      </p:sp>
      <p:pic>
        <p:nvPicPr>
          <p:cNvPr id="34821" name="Picture 5" descr="AP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19589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18" grpId="0" autoUpdateAnimBg="0"/>
      <p:bldP spid="34819" grpId="0" build="p" autoUpdateAnimBg="0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710</TotalTime>
  <Words>153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Angsana New</vt:lpstr>
      <vt:lpstr>Times New Roman</vt:lpstr>
      <vt:lpstr>Verdana</vt:lpstr>
      <vt:lpstr>Tahoma</vt:lpstr>
      <vt:lpstr>Arial</vt:lpstr>
      <vt:lpstr>Balloons</vt:lpstr>
      <vt:lpstr>Microsoft Clip Gallery</vt:lpstr>
      <vt:lpstr>PowerPoint Presentation</vt:lpstr>
      <vt:lpstr>PowerPoint Presentation</vt:lpstr>
      <vt:lpstr>1.  ความหมายและความสำคัญของบุคลิกภาพ</vt:lpstr>
      <vt:lpstr>2.  ประเภทของบุคลิกภาพ</vt:lpstr>
      <vt:lpstr>3.  หลักและวิธีเสริมสร้างบุคลิกภาพ</vt:lpstr>
      <vt:lpstr>4.  แนวทางในการพัฒนาบุคลิกภาพ</vt:lpstr>
      <vt:lpstr>5.  การพัฒนาบุคลิกภาพด้านความรู้สึกนึกคิด</vt:lpstr>
      <vt:lpstr>6.  การพัฒนาบุคลิกภาพด้านกายบริหารทรวดทรง</vt:lpstr>
      <vt:lpstr>สรุป</vt:lpstr>
      <vt:lpstr>PowerPoint Presentation</vt:lpstr>
    </vt:vector>
  </TitlesOfParts>
  <Company>Trang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สาระการเรียนรู้</dc:title>
  <dc:creator>User</dc:creator>
  <cp:lastModifiedBy>Computer</cp:lastModifiedBy>
  <cp:revision>68</cp:revision>
  <dcterms:created xsi:type="dcterms:W3CDTF">2005-07-17T03:47:37Z</dcterms:created>
  <dcterms:modified xsi:type="dcterms:W3CDTF">2010-07-13T02:23:46Z</dcterms:modified>
</cp:coreProperties>
</file>